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310" r:id="rId3"/>
    <p:sldId id="258" r:id="rId4"/>
    <p:sldId id="342" r:id="rId5"/>
    <p:sldId id="344" r:id="rId6"/>
    <p:sldId id="354" r:id="rId7"/>
    <p:sldId id="343" r:id="rId8"/>
    <p:sldId id="260" r:id="rId9"/>
    <p:sldId id="315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71" r:id="rId18"/>
    <p:sldId id="268" r:id="rId19"/>
    <p:sldId id="341" r:id="rId20"/>
    <p:sldId id="269" r:id="rId21"/>
    <p:sldId id="351" r:id="rId22"/>
    <p:sldId id="317" r:id="rId23"/>
    <p:sldId id="270" r:id="rId24"/>
    <p:sldId id="321" r:id="rId25"/>
    <p:sldId id="297" r:id="rId26"/>
    <p:sldId id="320" r:id="rId27"/>
    <p:sldId id="311" r:id="rId28"/>
    <p:sldId id="319" r:id="rId29"/>
    <p:sldId id="312" r:id="rId30"/>
    <p:sldId id="313" r:id="rId31"/>
    <p:sldId id="322" r:id="rId32"/>
    <p:sldId id="272" r:id="rId33"/>
    <p:sldId id="346" r:id="rId34"/>
    <p:sldId id="309" r:id="rId35"/>
    <p:sldId id="325" r:id="rId36"/>
    <p:sldId id="326" r:id="rId37"/>
    <p:sldId id="348" r:id="rId38"/>
    <p:sldId id="331" r:id="rId39"/>
    <p:sldId id="276" r:id="rId40"/>
    <p:sldId id="277" r:id="rId41"/>
    <p:sldId id="281" r:id="rId42"/>
    <p:sldId id="280" r:id="rId43"/>
    <p:sldId id="287" r:id="rId44"/>
    <p:sldId id="279" r:id="rId45"/>
    <p:sldId id="278" r:id="rId46"/>
    <p:sldId id="282" r:id="rId47"/>
    <p:sldId id="286" r:id="rId48"/>
    <p:sldId id="352" r:id="rId49"/>
    <p:sldId id="349" r:id="rId50"/>
    <p:sldId id="334" r:id="rId51"/>
    <p:sldId id="350" r:id="rId52"/>
    <p:sldId id="353" r:id="rId53"/>
    <p:sldId id="340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308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5209B-8D61-495C-9491-610302A54BF3}" type="datetimeFigureOut">
              <a:rPr lang="en-CA" smtClean="0"/>
              <a:pPr/>
              <a:t>2011-06-28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7073F-3A1E-4EC0-8471-493D3B34B379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930397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D43-D72B-42E5-B08E-05F5B32DC94F}" type="datetimeFigureOut">
              <a:rPr lang="en-CA" smtClean="0"/>
              <a:pPr/>
              <a:t>2011-06-28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6B37-DE15-4235-BCD7-67A9C016E54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976344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D43-D72B-42E5-B08E-05F5B32DC94F}" type="datetimeFigureOut">
              <a:rPr lang="en-CA" smtClean="0"/>
              <a:pPr/>
              <a:t>2011-06-28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6B37-DE15-4235-BCD7-67A9C016E54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634790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D43-D72B-42E5-B08E-05F5B32DC94F}" type="datetimeFigureOut">
              <a:rPr lang="en-CA" smtClean="0"/>
              <a:pPr/>
              <a:t>2011-06-28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6B37-DE15-4235-BCD7-67A9C016E54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957971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D43-D72B-42E5-B08E-05F5B32DC94F}" type="datetimeFigureOut">
              <a:rPr lang="en-CA" smtClean="0"/>
              <a:pPr/>
              <a:t>2011-06-28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6B37-DE15-4235-BCD7-67A9C016E54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578407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D43-D72B-42E5-B08E-05F5B32DC94F}" type="datetimeFigureOut">
              <a:rPr lang="en-CA" smtClean="0"/>
              <a:pPr/>
              <a:t>2011-06-28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6B37-DE15-4235-BCD7-67A9C016E54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475472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D43-D72B-42E5-B08E-05F5B32DC94F}" type="datetimeFigureOut">
              <a:rPr lang="en-CA" smtClean="0"/>
              <a:pPr/>
              <a:t>2011-06-28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6B37-DE15-4235-BCD7-67A9C016E54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729639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D43-D72B-42E5-B08E-05F5B32DC94F}" type="datetimeFigureOut">
              <a:rPr lang="en-CA" smtClean="0"/>
              <a:pPr/>
              <a:t>2011-06-28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6B37-DE15-4235-BCD7-67A9C016E54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4057094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D43-D72B-42E5-B08E-05F5B32DC94F}" type="datetimeFigureOut">
              <a:rPr lang="en-CA" smtClean="0"/>
              <a:pPr/>
              <a:t>2011-06-28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6B37-DE15-4235-BCD7-67A9C016E54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461739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D43-D72B-42E5-B08E-05F5B32DC94F}" type="datetimeFigureOut">
              <a:rPr lang="en-CA" smtClean="0"/>
              <a:pPr/>
              <a:t>2011-06-28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6B37-DE15-4235-BCD7-67A9C016E54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470715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D43-D72B-42E5-B08E-05F5B32DC94F}" type="datetimeFigureOut">
              <a:rPr lang="en-CA" smtClean="0"/>
              <a:pPr/>
              <a:t>2011-06-28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6B37-DE15-4235-BCD7-67A9C016E54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4119785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ADD43-D72B-42E5-B08E-05F5B32DC94F}" type="datetimeFigureOut">
              <a:rPr lang="en-CA" smtClean="0"/>
              <a:pPr/>
              <a:t>2011-06-28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26B37-DE15-4235-BCD7-67A9C016E54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720839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00"/>
                </a:solidFill>
              </a:defRPr>
            </a:lvl1pPr>
          </a:lstStyle>
          <a:p>
            <a:fld id="{18FADD43-D72B-42E5-B08E-05F5B32DC94F}" type="datetimeFigureOut">
              <a:rPr lang="en-CA" smtClean="0"/>
              <a:pPr/>
              <a:t>2011-06-28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0152" y="6093296"/>
            <a:ext cx="2895600" cy="653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47864" y="6381328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00"/>
                </a:solidFill>
              </a:defRPr>
            </a:lvl1pPr>
          </a:lstStyle>
          <a:p>
            <a:fld id="{18426B37-DE15-4235-BCD7-67A9C016E54C}" type="slidenum">
              <a:rPr lang="en-CA" smtClean="0"/>
              <a:pPr/>
              <a:t>‹#›</a:t>
            </a:fld>
            <a:endParaRPr lang="en-CA" dirty="0"/>
          </a:p>
        </p:txBody>
      </p:sp>
      <p:pic>
        <p:nvPicPr>
          <p:cNvPr id="7" name="Picture 6" descr="I:\trd_div_common\!RECREATION\Market Development 2009\Logos\RecreationSitesAndTrailsBC\RecreationSitesAndTrailsBC_BPOE_RGB_rev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40152" y="5949280"/>
            <a:ext cx="2814969" cy="8367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61738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FFFF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FFFF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FF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FFFF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3.pn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24.png"/><Relationship Id="rId4" Type="http://schemas.openxmlformats.org/officeDocument/2006/relationships/image" Target="../media/image17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3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KIOSK STANDARDS AND IDEAS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FFFF00"/>
                </a:solidFill>
              </a:rPr>
              <a:t>UPDATED JUNE 28, 2011</a:t>
            </a:r>
          </a:p>
          <a:p>
            <a:r>
              <a:rPr lang="en-CA" dirty="0" smtClean="0">
                <a:solidFill>
                  <a:srgbClr val="FFFF00"/>
                </a:solidFill>
              </a:rPr>
              <a:t> Columbia Forest District Office</a:t>
            </a:r>
            <a:endParaRPr lang="en-CA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194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Agenda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Introductions</a:t>
            </a:r>
          </a:p>
          <a:p>
            <a:r>
              <a:rPr lang="en-CA" dirty="0" smtClean="0"/>
              <a:t>Review standard for small Kiosk</a:t>
            </a:r>
          </a:p>
          <a:p>
            <a:r>
              <a:rPr lang="en-CA" dirty="0" smtClean="0"/>
              <a:t>Review 10 Elements of a Kiosk Sign</a:t>
            </a:r>
          </a:p>
          <a:p>
            <a:r>
              <a:rPr lang="en-CA" dirty="0" smtClean="0"/>
              <a:t>Review Proposed Layout Template</a:t>
            </a:r>
          </a:p>
          <a:p>
            <a:r>
              <a:rPr lang="en-CA" dirty="0" smtClean="0"/>
              <a:t>Review mock ups</a:t>
            </a: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Small Standard Kiosk -Template 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412776"/>
            <a:ext cx="7416824" cy="4752528"/>
          </a:xfrm>
        </p:spPr>
        <p:txBody>
          <a:bodyPr>
            <a:normAutofit/>
          </a:bodyPr>
          <a:lstStyle/>
          <a:p>
            <a:r>
              <a:rPr lang="en-GB" dirty="0" smtClean="0"/>
              <a:t>Put in covered Kiosk  -permanent or free standing</a:t>
            </a:r>
          </a:p>
          <a:p>
            <a:r>
              <a:rPr lang="en-GB" dirty="0" smtClean="0"/>
              <a:t>Dimensions- 91.5 cm by 91.5 cm or  (3 ft x 3 ft)  </a:t>
            </a:r>
            <a:endParaRPr lang="en-CA" dirty="0" smtClean="0"/>
          </a:p>
          <a:p>
            <a:r>
              <a:rPr lang="en-GB" dirty="0" smtClean="0"/>
              <a:t>Layout:</a:t>
            </a:r>
            <a:endParaRPr lang="en-CA" dirty="0" smtClean="0"/>
          </a:p>
          <a:p>
            <a:pPr lvl="1"/>
            <a:r>
              <a:rPr lang="en-GB" dirty="0" smtClean="0"/>
              <a:t>Recreation Site and Trails Log in top left hand corner</a:t>
            </a:r>
            <a:endParaRPr lang="en-CA" dirty="0" smtClean="0"/>
          </a:p>
          <a:p>
            <a:pPr lvl="1"/>
            <a:r>
              <a:rPr lang="en-GB" dirty="0" smtClean="0"/>
              <a:t>Green background</a:t>
            </a:r>
            <a:endParaRPr lang="en-CA" dirty="0" smtClean="0"/>
          </a:p>
          <a:p>
            <a:pPr lvl="1"/>
            <a:r>
              <a:rPr lang="en-GB" dirty="0" smtClean="0"/>
              <a:t>Generally text on left, map on right</a:t>
            </a:r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369748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:\Kiosk_Pics\P10131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4104456" cy="5472933"/>
          </a:xfrm>
          <a:prstGeom prst="rect">
            <a:avLst/>
          </a:prstGeom>
          <a:noFill/>
        </p:spPr>
      </p:pic>
      <p:pic>
        <p:nvPicPr>
          <p:cNvPr id="2050" name="Picture 2" descr="J:\Kiosk_Pics\P1013127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 rot="5400000">
            <a:off x="4023649" y="1865118"/>
            <a:ext cx="5538935" cy="4154202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Standard Small </a:t>
            </a:r>
            <a:r>
              <a:rPr lang="en-CA" dirty="0" err="1" smtClean="0"/>
              <a:t>Kisk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0833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Standard Large Kiosk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Frame size is 4 feet high by 7’ 9” wide so make sign </a:t>
            </a:r>
            <a:endParaRPr lang="en-CA" dirty="0" smtClean="0"/>
          </a:p>
          <a:p>
            <a:pPr lvl="1"/>
            <a:r>
              <a:rPr lang="en-CA" dirty="0" smtClean="0"/>
              <a:t>3</a:t>
            </a:r>
            <a:r>
              <a:rPr lang="en-CA" dirty="0" smtClean="0"/>
              <a:t>” 11” high by </a:t>
            </a:r>
            <a:r>
              <a:rPr lang="en-CA" dirty="0" smtClean="0"/>
              <a:t>7’wide</a:t>
            </a:r>
          </a:p>
          <a:p>
            <a:pPr lvl="1"/>
            <a:r>
              <a:rPr lang="en-CA" dirty="0" smtClean="0"/>
              <a:t>Or use 2 3ft x 3 ft kiosk side </a:t>
            </a:r>
            <a:r>
              <a:rPr lang="en-CA" smtClean="0"/>
              <a:t>by side</a:t>
            </a:r>
            <a:endParaRPr lang="en-C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27" y="116632"/>
            <a:ext cx="9120674" cy="674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10 Element of a Kiosk Sign (IMBA)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GB" dirty="0" smtClean="0"/>
              <a:t>Map</a:t>
            </a:r>
            <a:endParaRPr lang="en-CA" dirty="0" smtClean="0"/>
          </a:p>
          <a:p>
            <a:pPr lvl="0"/>
            <a:r>
              <a:rPr lang="en-GB" dirty="0" smtClean="0"/>
              <a:t>Trail Information</a:t>
            </a:r>
            <a:endParaRPr lang="en-CA" dirty="0" smtClean="0"/>
          </a:p>
          <a:p>
            <a:pPr lvl="0"/>
            <a:r>
              <a:rPr lang="en-GB" dirty="0" smtClean="0"/>
              <a:t>Emergency Contacts</a:t>
            </a:r>
            <a:endParaRPr lang="en-CA" dirty="0" smtClean="0"/>
          </a:p>
          <a:p>
            <a:pPr lvl="0"/>
            <a:r>
              <a:rPr lang="en-GB" dirty="0" smtClean="0"/>
              <a:t>Location Identification</a:t>
            </a:r>
            <a:endParaRPr lang="en-CA" dirty="0" smtClean="0"/>
          </a:p>
          <a:p>
            <a:pPr lvl="0"/>
            <a:r>
              <a:rPr lang="en-GB" dirty="0" smtClean="0"/>
              <a:t>Volunteer Information</a:t>
            </a:r>
            <a:endParaRPr lang="en-CA" dirty="0" smtClean="0"/>
          </a:p>
          <a:p>
            <a:pPr lvl="0"/>
            <a:r>
              <a:rPr lang="en-GB" dirty="0" smtClean="0"/>
              <a:t>Trail Difficulty Ratings</a:t>
            </a:r>
            <a:endParaRPr lang="en-CA" dirty="0" smtClean="0"/>
          </a:p>
          <a:p>
            <a:pPr lvl="0"/>
            <a:r>
              <a:rPr lang="en-GB" dirty="0" smtClean="0"/>
              <a:t>Risk and Hazard Warnings</a:t>
            </a:r>
            <a:endParaRPr lang="en-CA" dirty="0" smtClean="0"/>
          </a:p>
          <a:p>
            <a:pPr lvl="0"/>
            <a:r>
              <a:rPr lang="en-GB" dirty="0" smtClean="0"/>
              <a:t>Responsible Trail Etiquette Tips</a:t>
            </a:r>
            <a:endParaRPr lang="en-CA" dirty="0" smtClean="0"/>
          </a:p>
          <a:p>
            <a:pPr lvl="0"/>
            <a:r>
              <a:rPr lang="en-GB" dirty="0" smtClean="0"/>
              <a:t>Rules and Regulations</a:t>
            </a:r>
            <a:endParaRPr lang="en-CA" dirty="0" smtClean="0"/>
          </a:p>
          <a:p>
            <a:pPr lvl="0"/>
            <a:r>
              <a:rPr lang="en-GB" dirty="0" smtClean="0"/>
              <a:t>Interpretive Information</a:t>
            </a:r>
            <a:endParaRPr lang="en-CA" dirty="0" smtClean="0"/>
          </a:p>
          <a:p>
            <a:pPr>
              <a:buNone/>
            </a:pP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KEY DIRECTION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KISS (Kiss principle)</a:t>
            </a:r>
          </a:p>
          <a:p>
            <a:r>
              <a:rPr lang="en-CA" dirty="0" smtClean="0"/>
              <a:t>Use Icons over words</a:t>
            </a:r>
          </a:p>
          <a:p>
            <a:r>
              <a:rPr lang="en-CA" dirty="0" smtClean="0"/>
              <a:t>Try not to be repetitive</a:t>
            </a:r>
          </a:p>
          <a:p>
            <a:r>
              <a:rPr lang="en-CA" dirty="0" smtClean="0"/>
              <a:t>Consistent appearance</a:t>
            </a:r>
          </a:p>
          <a:p>
            <a:r>
              <a:rPr lang="en-CA" dirty="0" smtClean="0"/>
              <a:t>Consistent messaging</a:t>
            </a:r>
          </a:p>
          <a:p>
            <a:r>
              <a:rPr lang="en-CA" dirty="0" smtClean="0"/>
              <a:t>Less words is better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GB" dirty="0" smtClean="0"/>
              <a:t>Made by Robyn at an appropriate scale given space</a:t>
            </a:r>
            <a:endParaRPr lang="en-CA" dirty="0" smtClean="0"/>
          </a:p>
          <a:p>
            <a:pPr lvl="0"/>
            <a:r>
              <a:rPr lang="en-GB" dirty="0" smtClean="0"/>
              <a:t>Will show contours with hill shade</a:t>
            </a:r>
          </a:p>
          <a:p>
            <a:pPr lvl="0"/>
            <a:r>
              <a:rPr lang="en-GB" dirty="0" smtClean="0"/>
              <a:t>Will Contain</a:t>
            </a:r>
            <a:endParaRPr lang="en-CA" dirty="0" smtClean="0"/>
          </a:p>
          <a:p>
            <a:pPr lvl="1"/>
            <a:r>
              <a:rPr lang="en-GB" dirty="0" smtClean="0"/>
              <a:t>Map Legend</a:t>
            </a:r>
            <a:endParaRPr lang="en-CA" dirty="0" smtClean="0"/>
          </a:p>
          <a:p>
            <a:pPr lvl="1"/>
            <a:r>
              <a:rPr lang="en-GB" dirty="0" smtClean="0"/>
              <a:t>North arrow</a:t>
            </a:r>
            <a:endParaRPr lang="en-CA" dirty="0" smtClean="0"/>
          </a:p>
          <a:p>
            <a:pPr lvl="1"/>
            <a:r>
              <a:rPr lang="en-GB" dirty="0" smtClean="0"/>
              <a:t>Scale bar</a:t>
            </a:r>
            <a:endParaRPr lang="en-CA" dirty="0" smtClean="0"/>
          </a:p>
          <a:p>
            <a:pPr lvl="1"/>
            <a:r>
              <a:rPr lang="en-GB" dirty="0" smtClean="0"/>
              <a:t>Trail rating legends</a:t>
            </a:r>
            <a:endParaRPr lang="en-CA" dirty="0" smtClean="0"/>
          </a:p>
          <a:p>
            <a:pPr lvl="1"/>
            <a:r>
              <a:rPr lang="en-GB" dirty="0" smtClean="0"/>
              <a:t>Other basic legends</a:t>
            </a:r>
            <a:endParaRPr lang="en-CA" dirty="0" smtClean="0"/>
          </a:p>
          <a:p>
            <a:pPr>
              <a:buNone/>
            </a:pPr>
            <a:r>
              <a:rPr lang="en-GB" dirty="0" smtClean="0"/>
              <a:t> </a:t>
            </a:r>
            <a:endParaRPr lang="en-CA" dirty="0" smtClean="0"/>
          </a:p>
          <a:p>
            <a:pPr lvl="0"/>
            <a:endParaRPr lang="en-CA" dirty="0"/>
          </a:p>
        </p:txBody>
      </p:sp>
      <p:sp>
        <p:nvSpPr>
          <p:cNvPr id="4" name="Right Brace 3"/>
          <p:cNvSpPr/>
          <p:nvPr/>
        </p:nvSpPr>
        <p:spPr>
          <a:xfrm>
            <a:off x="3995936" y="2924944"/>
            <a:ext cx="1368152" cy="252028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5652120" y="4005064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FF00"/>
                </a:solidFill>
              </a:rPr>
              <a:t>Need to Standardize for Province</a:t>
            </a:r>
            <a:endParaRPr lang="en-CA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Map Legend</a:t>
            </a:r>
            <a:endParaRPr lang="en-CA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484784"/>
            <a:ext cx="3516033" cy="51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724128" y="2780928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FF00"/>
                </a:solidFill>
              </a:rPr>
              <a:t>Need to Review with Provincial symbols and colours</a:t>
            </a:r>
            <a:endParaRPr lang="en-CA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Trail Information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>
              <a:buNone/>
            </a:pPr>
            <a:endParaRPr lang="en-CA" dirty="0" smtClean="0"/>
          </a:p>
          <a:p>
            <a:pPr lvl="1"/>
            <a:r>
              <a:rPr lang="en-GB" dirty="0" smtClean="0"/>
              <a:t>Robyn can supply distances for different trails if requested.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Would be great if club could supply:</a:t>
            </a:r>
          </a:p>
          <a:p>
            <a:pPr lvl="2"/>
            <a:r>
              <a:rPr lang="en-GB" dirty="0" smtClean="0"/>
              <a:t>description / technical rating</a:t>
            </a:r>
            <a:endParaRPr lang="en-CA" dirty="0" smtClean="0"/>
          </a:p>
          <a:p>
            <a:pPr lvl="2"/>
            <a:r>
              <a:rPr lang="en-GB" dirty="0" smtClean="0"/>
              <a:t>brief descriptions ex  nature of the trail / it’s destination.</a:t>
            </a:r>
            <a:endParaRPr lang="en-CA" dirty="0" smtClean="0"/>
          </a:p>
          <a:p>
            <a:r>
              <a:rPr lang="en-GB" dirty="0" smtClean="0"/>
              <a:t> </a:t>
            </a:r>
            <a:endParaRPr lang="en-CA" dirty="0" smtClean="0"/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Emergency Contacts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For Emergencies call:  911</a:t>
            </a:r>
            <a:endParaRPr lang="en-CA" dirty="0" smtClean="0"/>
          </a:p>
          <a:p>
            <a:pPr lvl="0"/>
            <a:r>
              <a:rPr lang="en-CA" dirty="0" smtClean="0"/>
              <a:t>Report Wildfires at 1-800-663-555 or *5555 from a cell phone</a:t>
            </a:r>
          </a:p>
          <a:p>
            <a:pPr>
              <a:buNone/>
            </a:pPr>
            <a:r>
              <a:rPr lang="en-CA" dirty="0" smtClean="0"/>
              <a:t> </a:t>
            </a: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Location Identification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map will have a “You Are Here” point marked-  thus we need to know the location of the Kiosk. </a:t>
            </a:r>
          </a:p>
          <a:p>
            <a:r>
              <a:rPr lang="en-GB" dirty="0" smtClean="0"/>
              <a:t> Please provide a Google Earth </a:t>
            </a:r>
            <a:r>
              <a:rPr lang="en-GB" dirty="0" err="1" smtClean="0"/>
              <a:t>kml</a:t>
            </a:r>
            <a:r>
              <a:rPr lang="en-GB" dirty="0" smtClean="0"/>
              <a:t> placement file or GPS coordinate </a:t>
            </a:r>
            <a:endParaRPr lang="en-CA" dirty="0" smtClean="0"/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Volunteer Information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Club logos-Please supply</a:t>
            </a:r>
            <a:endParaRPr lang="en-CA" dirty="0" smtClean="0"/>
          </a:p>
          <a:p>
            <a:pPr lvl="0"/>
            <a:r>
              <a:rPr lang="en-GB" dirty="0" smtClean="0"/>
              <a:t>A statement that the trails are managed and maintained by the volunteer efforts of ._______club in cooperation with Recreation Sites and Trails BC.</a:t>
            </a:r>
          </a:p>
          <a:p>
            <a:pPr lvl="0" algn="ctr">
              <a:buNone/>
            </a:pPr>
            <a:r>
              <a:rPr lang="en-GB" dirty="0" smtClean="0"/>
              <a:t>or better still</a:t>
            </a:r>
          </a:p>
          <a:p>
            <a:pPr lvl="1">
              <a:buNone/>
            </a:pPr>
            <a:r>
              <a:rPr lang="en-GB" dirty="0" smtClean="0"/>
              <a:t>These trails have been constructed and are maintained by the ____________Club.</a:t>
            </a:r>
          </a:p>
          <a:p>
            <a:pPr lvl="0">
              <a:buNone/>
            </a:pPr>
            <a:endParaRPr lang="en-CA" dirty="0" smtClean="0"/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Trail Difficulty Ratings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Consider adding with specific trail information. (Length, Nature etc)</a:t>
            </a:r>
          </a:p>
          <a:p>
            <a:r>
              <a:rPr lang="en-GB" dirty="0" smtClean="0"/>
              <a:t>For intensive use trail provide at table.</a:t>
            </a:r>
          </a:p>
          <a:p>
            <a:pPr lvl="1"/>
            <a:r>
              <a:rPr lang="en-GB" dirty="0" smtClean="0"/>
              <a:t>Use Icons for technical ratings rather than words.  (Cross-reference icons with words in map legend)</a:t>
            </a: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0"/>
            <a:ext cx="6035376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588224" y="198884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FF00"/>
                </a:solidFill>
              </a:rPr>
              <a:t>For Mountain  Trails</a:t>
            </a:r>
            <a:endParaRPr lang="en-CA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Risk and Hazard Warnings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On multi use trails</a:t>
            </a:r>
          </a:p>
          <a:p>
            <a:pPr lvl="1"/>
            <a:r>
              <a:rPr lang="en-CA" dirty="0" smtClean="0"/>
              <a:t>Share the Trail</a:t>
            </a:r>
          </a:p>
          <a:p>
            <a:pPr lvl="1"/>
            <a:endParaRPr lang="en-CA" dirty="0" smtClean="0"/>
          </a:p>
          <a:p>
            <a:r>
              <a:rPr lang="en-CA" dirty="0" smtClean="0"/>
              <a:t>Bear aware with paw</a:t>
            </a:r>
          </a:p>
          <a:p>
            <a:pPr lvl="1"/>
            <a:endParaRPr lang="en-CA" dirty="0" smtClean="0"/>
          </a:p>
          <a:p>
            <a:pPr lvl="1"/>
            <a:endParaRPr lang="en-C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WILDFIRE MESSAGING?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???</a:t>
            </a:r>
          </a:p>
          <a:p>
            <a:pPr lvl="0"/>
            <a:r>
              <a:rPr lang="en-CA" dirty="0" smtClean="0"/>
              <a:t>Report Wildfires at 1-800-663-555 or *5555 from a cell phone</a:t>
            </a:r>
          </a:p>
          <a:p>
            <a:pPr>
              <a:buNone/>
            </a:pPr>
            <a:r>
              <a:rPr lang="en-CA" dirty="0" smtClean="0"/>
              <a:t> </a:t>
            </a: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Safety / Responsible Trail Etiquette 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347" y="1556792"/>
            <a:ext cx="877098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 rot="20277070">
            <a:off x="2437230" y="3943698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 smtClean="0">
                <a:solidFill>
                  <a:srgbClr val="FFFF00"/>
                </a:solidFill>
              </a:rPr>
              <a:t>Too Wordy??</a:t>
            </a:r>
            <a:endParaRPr lang="en-CA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Safety / Responsible Trail Etiquette 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Need to Revamp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Address multi use</a:t>
            </a:r>
          </a:p>
          <a:p>
            <a:r>
              <a:rPr lang="en-CA" dirty="0" smtClean="0"/>
              <a:t>Summarize to a few key points</a:t>
            </a:r>
          </a:p>
          <a:p>
            <a:r>
              <a:rPr lang="en-CA" dirty="0" smtClean="0"/>
              <a:t>Should have a picture or Art Work Background</a:t>
            </a:r>
          </a:p>
          <a:p>
            <a:endParaRPr lang="en-CA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OTHER EXAMPLES-BIKE PARK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dirty="0" smtClean="0"/>
              <a:t>Wear your helmet , gloves, and protective equipment</a:t>
            </a:r>
          </a:p>
          <a:p>
            <a:pPr lvl="0"/>
            <a:r>
              <a:rPr lang="en-CA" dirty="0" smtClean="0"/>
              <a:t>Always ride in the same direction</a:t>
            </a:r>
          </a:p>
          <a:p>
            <a:pPr lvl="0"/>
            <a:r>
              <a:rPr lang="en-CA" dirty="0" smtClean="0"/>
              <a:t>Respect  other riders; share the trail</a:t>
            </a:r>
          </a:p>
          <a:p>
            <a:pPr lvl="0"/>
            <a:r>
              <a:rPr lang="en-CA" dirty="0" smtClean="0"/>
              <a:t>Stay on the trail</a:t>
            </a:r>
          </a:p>
          <a:p>
            <a:pPr lvl="0"/>
            <a:r>
              <a:rPr lang="en-CA" dirty="0" smtClean="0"/>
              <a:t>Keep the trails clean</a:t>
            </a:r>
          </a:p>
          <a:p>
            <a:pPr lvl="0"/>
            <a:r>
              <a:rPr lang="en-CA" dirty="0" smtClean="0"/>
              <a:t>Ride don’t slide</a:t>
            </a: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Rules and Regulations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 smtClean="0"/>
              <a:t>Generic-All signs</a:t>
            </a:r>
          </a:p>
          <a:p>
            <a:endParaRPr lang="en-CA" dirty="0" smtClean="0"/>
          </a:p>
          <a:p>
            <a:r>
              <a:rPr lang="en-CA" dirty="0" smtClean="0"/>
              <a:t>(For all bike, Motorcycle and ATV trails)</a:t>
            </a:r>
          </a:p>
          <a:p>
            <a:pPr lvl="1"/>
            <a:r>
              <a:rPr lang="en-GB" b="1" dirty="0" smtClean="0"/>
              <a:t>Prior to using trail please clean your vehicle of any vegetation to prevent the spread of noxious weeds. </a:t>
            </a:r>
            <a:endParaRPr lang="en-CA" b="1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pPr lvl="0"/>
            <a:r>
              <a:rPr lang="en-GB" dirty="0" smtClean="0"/>
              <a:t>Specific –see those listed for each area (They are a result of main use and approval conditions)</a:t>
            </a:r>
            <a:endParaRPr lang="en-CA" dirty="0" smtClean="0"/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KEY MESSAGES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These trails are in the working Forest (With picture of logging truck)</a:t>
            </a:r>
          </a:p>
          <a:p>
            <a:pPr algn="ctr">
              <a:buNone/>
            </a:pPr>
            <a:r>
              <a:rPr lang="en-CA" dirty="0" smtClean="0"/>
              <a:t>Or</a:t>
            </a:r>
          </a:p>
          <a:p>
            <a:r>
              <a:rPr lang="en-CA" dirty="0" smtClean="0"/>
              <a:t>We work with our stakeholders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PROOFS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Clubs can work directly with consultant who will work with Robyn or a mapping consultant.</a:t>
            </a:r>
          </a:p>
          <a:p>
            <a:r>
              <a:rPr lang="en-CA" dirty="0" smtClean="0"/>
              <a:t>Clubs will be given 2 proofs to review.  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WANTED FROM CLUB?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Club information / Logos</a:t>
            </a:r>
          </a:p>
          <a:p>
            <a:r>
              <a:rPr lang="en-CA" dirty="0" smtClean="0"/>
              <a:t>Trail Descriptions / Technical ratings</a:t>
            </a:r>
          </a:p>
          <a:p>
            <a:r>
              <a:rPr lang="en-CA" dirty="0" smtClean="0"/>
              <a:t>Etiquette?</a:t>
            </a:r>
          </a:p>
          <a:p>
            <a:r>
              <a:rPr lang="en-CA" dirty="0" smtClean="0"/>
              <a:t>Recommend / Comment on rules</a:t>
            </a:r>
          </a:p>
          <a:p>
            <a:r>
              <a:rPr lang="en-CA" dirty="0" smtClean="0"/>
              <a:t>Note land manager gets final say on rules 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Example</a:t>
            </a:r>
            <a:endParaRPr lang="en-CA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84784"/>
            <a:ext cx="367240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484784"/>
            <a:ext cx="3744416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899592" y="558924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>
                <a:solidFill>
                  <a:srgbClr val="FFFF00"/>
                </a:solidFill>
              </a:rPr>
              <a:t>Basic Template</a:t>
            </a:r>
            <a:endParaRPr lang="en-CA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6056" y="544522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>
                <a:solidFill>
                  <a:srgbClr val="FFFF00"/>
                </a:solidFill>
              </a:rPr>
              <a:t>Finished Sign</a:t>
            </a:r>
            <a:endParaRPr lang="en-CA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748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0"/>
            <a:ext cx="6679083" cy="6718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164288" y="1556792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>
                <a:solidFill>
                  <a:srgbClr val="FFFF00"/>
                </a:solidFill>
              </a:rPr>
              <a:t>Example</a:t>
            </a:r>
            <a:endParaRPr lang="en-CA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9704"/>
            <a:ext cx="6768752" cy="6669359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15516" y="980728"/>
            <a:ext cx="2772308" cy="36933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Club acknowledgement</a:t>
            </a:r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2637313" y="260648"/>
            <a:ext cx="3960440" cy="36933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NAME OF RECREATION SITE</a:t>
            </a:r>
            <a:endParaRPr lang="en-CA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1639922"/>
            <a:ext cx="2808312" cy="92333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Description of Trails 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endParaRPr lang="en-CA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2780928"/>
            <a:ext cx="2808312" cy="147732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Trail Etiquette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endParaRPr lang="en-US" dirty="0" smtClean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  <a:p>
            <a:endParaRPr lang="en-CA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13377" y="1118935"/>
            <a:ext cx="3384376" cy="480131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Map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CA" dirty="0"/>
          </a:p>
        </p:txBody>
      </p:sp>
      <p:sp>
        <p:nvSpPr>
          <p:cNvPr id="11" name="TextBox 10"/>
          <p:cNvSpPr txBox="1"/>
          <p:nvPr/>
        </p:nvSpPr>
        <p:spPr>
          <a:xfrm>
            <a:off x="5225062" y="1126601"/>
            <a:ext cx="1368152" cy="147732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Legend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CA" dirty="0"/>
          </a:p>
        </p:txBody>
      </p:sp>
      <p:sp>
        <p:nvSpPr>
          <p:cNvPr id="12" name="TextBox 11"/>
          <p:cNvSpPr txBox="1"/>
          <p:nvPr/>
        </p:nvSpPr>
        <p:spPr>
          <a:xfrm>
            <a:off x="4788024" y="6021288"/>
            <a:ext cx="1809729" cy="36933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Emergency Info</a:t>
            </a:r>
            <a:endParaRPr lang="en-CA" dirty="0"/>
          </a:p>
        </p:txBody>
      </p:sp>
      <p:sp>
        <p:nvSpPr>
          <p:cNvPr id="13" name="TextBox 12"/>
          <p:cNvSpPr txBox="1"/>
          <p:nvPr/>
        </p:nvSpPr>
        <p:spPr>
          <a:xfrm>
            <a:off x="215516" y="4509120"/>
            <a:ext cx="2772308" cy="36933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Key Messages/ Cautions</a:t>
            </a:r>
            <a:endParaRPr lang="en-CA" dirty="0"/>
          </a:p>
        </p:txBody>
      </p:sp>
      <p:sp>
        <p:nvSpPr>
          <p:cNvPr id="14" name="TextBox 13"/>
          <p:cNvSpPr txBox="1"/>
          <p:nvPr/>
        </p:nvSpPr>
        <p:spPr>
          <a:xfrm>
            <a:off x="197514" y="5229200"/>
            <a:ext cx="2808312" cy="36933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Section 20 Rules</a:t>
            </a:r>
            <a:endParaRPr lang="en-CA" dirty="0"/>
          </a:p>
        </p:txBody>
      </p:sp>
      <p:sp>
        <p:nvSpPr>
          <p:cNvPr id="15" name="TextBox 14"/>
          <p:cNvSpPr txBox="1"/>
          <p:nvPr/>
        </p:nvSpPr>
        <p:spPr>
          <a:xfrm>
            <a:off x="215516" y="6093296"/>
            <a:ext cx="684076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Club</a:t>
            </a:r>
          </a:p>
          <a:p>
            <a:r>
              <a:rPr lang="en-US" sz="1200" dirty="0" smtClean="0"/>
              <a:t>Logo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xmlns="" val="50040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054" y="42475"/>
            <a:ext cx="6898309" cy="681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629326" y="21999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FRISBY RIDGE BIKE TRAIL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9254" y="908720"/>
            <a:ext cx="27765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This trial has been constructed and is maintained by the </a:t>
            </a:r>
            <a:r>
              <a:rPr lang="en-US" sz="1000" dirty="0" err="1" smtClean="0">
                <a:solidFill>
                  <a:schemeClr val="bg1"/>
                </a:solidFill>
              </a:rPr>
              <a:t>Revelstoke</a:t>
            </a:r>
            <a:r>
              <a:rPr lang="en-US" sz="1000" dirty="0" smtClean="0">
                <a:solidFill>
                  <a:schemeClr val="bg1"/>
                </a:solidFill>
              </a:rPr>
              <a:t> Cycling Association.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sz="1000" dirty="0" smtClean="0">
                <a:solidFill>
                  <a:schemeClr val="bg1"/>
                </a:solidFill>
              </a:rPr>
              <a:t>The trail follows </a:t>
            </a:r>
            <a:r>
              <a:rPr lang="en-US" sz="1000" dirty="0" err="1" smtClean="0">
                <a:solidFill>
                  <a:schemeClr val="bg1"/>
                </a:solidFill>
              </a:rPr>
              <a:t>Frisby</a:t>
            </a:r>
            <a:r>
              <a:rPr lang="en-US" sz="1000" dirty="0" smtClean="0">
                <a:solidFill>
                  <a:schemeClr val="bg1"/>
                </a:solidFill>
              </a:rPr>
              <a:t> Ridge.  It is about __ km long starting in subalpine forest at ____ m  Most of the trial is in the Alpine with its destination at a small alpine lake at ____ m </a:t>
            </a:r>
            <a:endParaRPr lang="en-CA" sz="10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254" y="2348880"/>
            <a:ext cx="2776561" cy="1391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6487" y="3861048"/>
            <a:ext cx="284857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-Share the trail</a:t>
            </a:r>
          </a:p>
          <a:p>
            <a:r>
              <a:rPr lang="en-US" sz="1000" dirty="0" smtClean="0">
                <a:solidFill>
                  <a:schemeClr val="bg1"/>
                </a:solidFill>
              </a:rPr>
              <a:t>-You are in important Mountain Caribou habitat.  Please stay well away from this endangered species.</a:t>
            </a:r>
            <a:endParaRPr lang="en-US" sz="1000" dirty="0">
              <a:solidFill>
                <a:schemeClr val="bg1"/>
              </a:solidFill>
            </a:endParaRPr>
          </a:p>
          <a:p>
            <a:r>
              <a:rPr lang="en-US" sz="1000" dirty="0" smtClean="0">
                <a:solidFill>
                  <a:schemeClr val="bg1"/>
                </a:solidFill>
              </a:rPr>
              <a:t>-This trail is closed from  June 1- July 15 to facilitate wildlife habitat protection</a:t>
            </a:r>
          </a:p>
          <a:p>
            <a:r>
              <a:rPr lang="en-US" sz="1000" dirty="0" smtClean="0">
                <a:solidFill>
                  <a:schemeClr val="bg1"/>
                </a:solidFill>
              </a:rPr>
              <a:t>-Please </a:t>
            </a:r>
            <a:r>
              <a:rPr lang="en-US" sz="1000" dirty="0">
                <a:solidFill>
                  <a:schemeClr val="bg1"/>
                </a:solidFill>
              </a:rPr>
              <a:t>clean bike of vegetation prior to use to prevent the spread of noxious weeds</a:t>
            </a:r>
            <a:r>
              <a:rPr lang="en-US" sz="1000" dirty="0" smtClean="0">
                <a:solidFill>
                  <a:schemeClr val="bg1"/>
                </a:solidFill>
              </a:rPr>
              <a:t>..</a:t>
            </a:r>
            <a:endParaRPr lang="en-US" sz="1000" dirty="0">
              <a:solidFill>
                <a:schemeClr val="bg1"/>
              </a:solidFill>
            </a:endParaRPr>
          </a:p>
          <a:p>
            <a:r>
              <a:rPr lang="en-US" sz="1000" dirty="0" smtClean="0">
                <a:solidFill>
                  <a:schemeClr val="bg1"/>
                </a:solidFill>
              </a:rPr>
              <a:t>-Bike must be kept on trail.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endParaRPr lang="en-US" sz="1000" dirty="0" smtClean="0">
              <a:solidFill>
                <a:schemeClr val="bg1"/>
              </a:solidFill>
            </a:endParaRPr>
          </a:p>
          <a:p>
            <a:r>
              <a:rPr lang="en-US" sz="1000" dirty="0" smtClean="0">
                <a:solidFill>
                  <a:schemeClr val="bg1"/>
                </a:solidFill>
              </a:rPr>
              <a:t>-Report violations to 1 866 837 7611</a:t>
            </a:r>
          </a:p>
          <a:p>
            <a:endParaRPr lang="en-US" sz="1000" dirty="0" smtClean="0">
              <a:solidFill>
                <a:schemeClr val="bg1"/>
              </a:solidFill>
            </a:endParaRPr>
          </a:p>
          <a:p>
            <a:r>
              <a:rPr lang="en-US" sz="1000" dirty="0" smtClean="0">
                <a:solidFill>
                  <a:schemeClr val="bg1"/>
                </a:solidFill>
              </a:rPr>
              <a:t>Out and back  Mountainous weather?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endParaRPr lang="en-US" sz="1000" dirty="0" smtClean="0">
              <a:solidFill>
                <a:schemeClr val="bg1"/>
              </a:solidFill>
            </a:endParaRPr>
          </a:p>
          <a:p>
            <a:endParaRPr lang="en-CA" sz="1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33112" y="5605816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For Emergencies call 911</a:t>
            </a:r>
          </a:p>
          <a:p>
            <a:r>
              <a:rPr lang="en-US" sz="1000" dirty="0" smtClean="0">
                <a:solidFill>
                  <a:srgbClr val="FF0000"/>
                </a:solidFill>
              </a:rPr>
              <a:t>Report wildfires at *5555</a:t>
            </a:r>
            <a:endParaRPr lang="en-CA" sz="1000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5057" y="758467"/>
            <a:ext cx="3573167" cy="4572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C:\Users\Ken Gibson\For_Work_Transfer\SIGN_MAKER_RESOURCES\RSTBC_Symbols\rec sites and trails symbols\rec sites and trails symbols\campfire n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097" y="5296374"/>
            <a:ext cx="252028" cy="25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5280070"/>
            <a:ext cx="273512" cy="268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Users\Ken Gibson\For_Work_Transfer\Bear awar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4949" y="5280070"/>
            <a:ext cx="417720" cy="22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44464" y="758898"/>
            <a:ext cx="1326902" cy="1938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9104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BEGBIE BLUFFS</a:t>
            </a:r>
            <a:endParaRPr lang="en-C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532833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err="1" smtClean="0"/>
              <a:t>Begbie</a:t>
            </a:r>
            <a:r>
              <a:rPr lang="en-CA" dirty="0" smtClean="0"/>
              <a:t> Kiosk (From Oct 14, 2010 Meeting)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Would have a theme associated with hiking and climbing</a:t>
            </a:r>
          </a:p>
          <a:p>
            <a:r>
              <a:rPr lang="en-CA" dirty="0" smtClean="0"/>
              <a:t>Would focus on the bluffs between the falls and the Highway 23 parking lot</a:t>
            </a:r>
          </a:p>
          <a:p>
            <a:r>
              <a:rPr lang="en-CA" dirty="0" smtClean="0"/>
              <a:t>Would show major and minor trails and the location of various walls and cliffs</a:t>
            </a:r>
          </a:p>
          <a:p>
            <a:r>
              <a:rPr lang="en-CA" dirty="0" smtClean="0"/>
              <a:t>The kiosk should have a bulleting board associated with it.</a:t>
            </a:r>
          </a:p>
          <a:p>
            <a:r>
              <a:rPr lang="en-CA" dirty="0" smtClean="0"/>
              <a:t>Nothing on Rocks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475"/>
            <a:ext cx="6898309" cy="681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483768" y="219998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BEGBIE BLUFFS RECREATION SITE</a:t>
            </a:r>
            <a:endParaRPr lang="en-CA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581128"/>
            <a:ext cx="3592599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79512" y="4725145"/>
            <a:ext cx="284857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-Many of the routes have been put in by local climbers.  Guide books can be purchased from</a:t>
            </a:r>
          </a:p>
          <a:p>
            <a:endParaRPr lang="en-US" sz="1000" dirty="0" smtClean="0">
              <a:solidFill>
                <a:schemeClr val="bg1"/>
              </a:solidFill>
            </a:endParaRPr>
          </a:p>
          <a:p>
            <a:r>
              <a:rPr lang="en-US" sz="1000" dirty="0" smtClean="0">
                <a:solidFill>
                  <a:schemeClr val="bg1"/>
                </a:solidFill>
              </a:rPr>
              <a:t>Cyclist  parking is  limited please park at  the Macpherson trail head parking lot.</a:t>
            </a:r>
          </a:p>
          <a:p>
            <a:endParaRPr lang="en-US" sz="1000" dirty="0" smtClean="0">
              <a:solidFill>
                <a:schemeClr val="bg1"/>
              </a:solidFill>
            </a:endParaRPr>
          </a:p>
          <a:p>
            <a:r>
              <a:rPr lang="en-US" sz="1000" dirty="0" smtClean="0">
                <a:solidFill>
                  <a:schemeClr val="bg1"/>
                </a:solidFill>
              </a:rPr>
              <a:t>Share the Trail</a:t>
            </a:r>
          </a:p>
          <a:p>
            <a:endParaRPr lang="en-US" sz="1000" dirty="0" smtClean="0">
              <a:solidFill>
                <a:schemeClr val="bg1"/>
              </a:solidFill>
            </a:endParaRPr>
          </a:p>
          <a:p>
            <a:endParaRPr lang="en-US" sz="1000" dirty="0">
              <a:solidFill>
                <a:schemeClr val="bg1"/>
              </a:solidFill>
            </a:endParaRPr>
          </a:p>
          <a:p>
            <a:endParaRPr lang="en-US" sz="1000" dirty="0" smtClean="0">
              <a:solidFill>
                <a:schemeClr val="bg1"/>
              </a:solidFill>
            </a:endParaRPr>
          </a:p>
          <a:p>
            <a:endParaRPr lang="en-CA" sz="1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8024" y="6309320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For Emergencies call 911</a:t>
            </a:r>
          </a:p>
          <a:p>
            <a:r>
              <a:rPr lang="en-US" sz="1000" dirty="0" smtClean="0">
                <a:solidFill>
                  <a:srgbClr val="FF0000"/>
                </a:solidFill>
              </a:rPr>
              <a:t>Report wildfires at *5555</a:t>
            </a:r>
            <a:endParaRPr lang="en-CA" sz="1000" dirty="0">
              <a:solidFill>
                <a:srgbClr val="FF0000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6453336"/>
            <a:ext cx="273512" cy="268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Users\Ken Gibson\For_Work_Transfer\Bear awar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6453336"/>
            <a:ext cx="417720" cy="22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836712"/>
            <a:ext cx="6788656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836712"/>
            <a:ext cx="1326902" cy="1938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475656" y="6381328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 smtClean="0">
                <a:solidFill>
                  <a:schemeClr val="bg1"/>
                </a:solidFill>
              </a:rPr>
              <a:t>These trails are in the</a:t>
            </a:r>
          </a:p>
          <a:p>
            <a:r>
              <a:rPr lang="en-CA" sz="1000" dirty="0" smtClean="0">
                <a:solidFill>
                  <a:schemeClr val="bg1"/>
                </a:solidFill>
              </a:rPr>
              <a:t> working Forest</a:t>
            </a:r>
            <a:endParaRPr lang="en-CA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104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2800350" cy="612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79912" y="476672"/>
            <a:ext cx="4906888" cy="940966"/>
          </a:xfrm>
        </p:spPr>
        <p:txBody>
          <a:bodyPr/>
          <a:lstStyle/>
          <a:p>
            <a:r>
              <a:rPr lang="en-CA" dirty="0" smtClean="0"/>
              <a:t>Trail Signs</a:t>
            </a:r>
            <a:endParaRPr lang="en-C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851920" y="1628800"/>
            <a:ext cx="4906888" cy="291318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CA" dirty="0" smtClean="0"/>
              <a:t>NEED A SIGN PLAN</a:t>
            </a:r>
          </a:p>
          <a:p>
            <a:r>
              <a:rPr lang="en-CA" dirty="0" smtClean="0"/>
              <a:t>To show location of trails to various walls</a:t>
            </a:r>
          </a:p>
          <a:p>
            <a:r>
              <a:rPr lang="en-CA" dirty="0" smtClean="0"/>
              <a:t>Each location to specify trail names and associated direction of Arrows </a:t>
            </a:r>
          </a:p>
        </p:txBody>
      </p:sp>
    </p:spTree>
    <p:extLst>
      <p:ext uri="{BB962C8B-B14F-4D97-AF65-F5344CB8AC3E}">
        <p14:creationId xmlns:p14="http://schemas.microsoft.com/office/powerpoint/2010/main" xmlns="" val="161963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FIBREGLASS VS WOOD</a:t>
            </a:r>
            <a:endParaRPr lang="en-CA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340290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J:\For_Work_Transfer\IMG_5680.JPG"/>
          <p:cNvPicPr>
            <a:picLocks noChangeAspect="1" noChangeArrowheads="1"/>
          </p:cNvPicPr>
          <p:nvPr/>
        </p:nvPicPr>
        <p:blipFill>
          <a:blip r:embed="rId3" cstate="print"/>
          <a:srcRect l="20597" r="28815"/>
          <a:stretch>
            <a:fillRect/>
          </a:stretch>
        </p:blipFill>
        <p:spPr bwMode="auto">
          <a:xfrm>
            <a:off x="5148064" y="1484784"/>
            <a:ext cx="3096344" cy="45904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43608" y="6093296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FF00"/>
                </a:solidFill>
              </a:rPr>
              <a:t>For front country use wood –For backcountry use fibreglass</a:t>
            </a:r>
            <a:endParaRPr lang="en-CA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err="1" smtClean="0"/>
              <a:t>Sproat</a:t>
            </a:r>
            <a:r>
              <a:rPr lang="en-CA" dirty="0" smtClean="0"/>
              <a:t> Mountain Hiking and ATV Trail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ATV trail and lookout maintained by Revelstoke ATV club in cooperation with the Ministry of Forests Lands and Natural Resources Operations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475"/>
            <a:ext cx="6898309" cy="681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483768" y="219998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SPROAT MOUNTAIN ATV AND HIKING TRIAL</a:t>
            </a:r>
            <a:endParaRPr lang="en-CA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085184"/>
            <a:ext cx="3232559" cy="1619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504" y="836712"/>
            <a:ext cx="216024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 smtClean="0">
                <a:solidFill>
                  <a:schemeClr val="bg1"/>
                </a:solidFill>
              </a:rPr>
              <a:t>The ATV trail and lookout are maintained by Revelstoke ATV club in cooperation with the Ministry of Forests Lands and Natural Resources Operations.</a:t>
            </a:r>
          </a:p>
          <a:p>
            <a:endParaRPr lang="en-CA" sz="1000" dirty="0" smtClean="0">
              <a:solidFill>
                <a:schemeClr val="bg1"/>
              </a:solidFill>
            </a:endParaRPr>
          </a:p>
          <a:p>
            <a:r>
              <a:rPr lang="en-CA" sz="1000" dirty="0" smtClean="0">
                <a:solidFill>
                  <a:schemeClr val="bg1"/>
                </a:solidFill>
              </a:rPr>
              <a:t>Hikers will enjoy the hiking trial better.  Cyclist the ATV trail will work better for you.</a:t>
            </a:r>
          </a:p>
          <a:p>
            <a:endParaRPr lang="en-CA" sz="1000" dirty="0" smtClean="0">
              <a:solidFill>
                <a:schemeClr val="bg1"/>
              </a:solidFill>
            </a:endParaRPr>
          </a:p>
          <a:p>
            <a:r>
              <a:rPr lang="en-CA" sz="1000" dirty="0" smtClean="0">
                <a:solidFill>
                  <a:schemeClr val="bg1"/>
                </a:solidFill>
              </a:rPr>
              <a:t>Trails are closed from March 15 to July 15 to facilitate Wildlife habitat protection.</a:t>
            </a:r>
          </a:p>
          <a:p>
            <a:endParaRPr lang="en-CA" sz="1000" dirty="0" smtClean="0">
              <a:solidFill>
                <a:schemeClr val="bg1"/>
              </a:solidFill>
            </a:endParaRPr>
          </a:p>
          <a:p>
            <a:r>
              <a:rPr lang="en-CA" sz="1000" dirty="0" smtClean="0">
                <a:solidFill>
                  <a:schemeClr val="bg1"/>
                </a:solidFill>
              </a:rPr>
              <a:t>To prevent the spread of noxious weeds please clean your vehicle of all vegetation prior to proceeding.</a:t>
            </a:r>
          </a:p>
          <a:p>
            <a:endParaRPr lang="en-CA" sz="1000" dirty="0" smtClean="0">
              <a:solidFill>
                <a:schemeClr val="bg1"/>
              </a:solidFill>
            </a:endParaRPr>
          </a:p>
          <a:p>
            <a:r>
              <a:rPr lang="en-CA" sz="1000" dirty="0" smtClean="0">
                <a:solidFill>
                  <a:schemeClr val="bg1"/>
                </a:solidFill>
              </a:rPr>
              <a:t>Vehicles are restricted to Trail and Parking areas.</a:t>
            </a:r>
          </a:p>
          <a:p>
            <a:endParaRPr lang="en-CA" sz="1000" dirty="0" smtClean="0">
              <a:solidFill>
                <a:schemeClr val="bg1"/>
              </a:solidFill>
            </a:endParaRPr>
          </a:p>
          <a:p>
            <a:pPr lvl="0"/>
            <a:r>
              <a:rPr lang="en-CA" sz="1000" dirty="0" smtClean="0">
                <a:solidFill>
                  <a:schemeClr val="bg1"/>
                </a:solidFill>
              </a:rPr>
              <a:t>All vehicles are to be kept on the trail.</a:t>
            </a:r>
          </a:p>
          <a:p>
            <a:pPr lvl="0"/>
            <a:endParaRPr lang="en-CA" sz="1000" dirty="0" smtClean="0">
              <a:solidFill>
                <a:schemeClr val="bg1"/>
              </a:solidFill>
            </a:endParaRPr>
          </a:p>
          <a:p>
            <a:pPr lvl="0"/>
            <a:r>
              <a:rPr lang="en-CA" sz="1000" dirty="0" smtClean="0">
                <a:solidFill>
                  <a:schemeClr val="bg1"/>
                </a:solidFill>
              </a:rPr>
              <a:t>-Report Violations to 1 866 837 7611  (Tool free)</a:t>
            </a:r>
          </a:p>
          <a:p>
            <a:pPr lvl="0"/>
            <a:r>
              <a:rPr lang="en-CA" sz="1000" dirty="0" smtClean="0">
                <a:solidFill>
                  <a:schemeClr val="bg1"/>
                </a:solidFill>
              </a:rPr>
              <a:t>-</a:t>
            </a:r>
            <a:endParaRPr lang="en-US" sz="1000" dirty="0">
              <a:solidFill>
                <a:schemeClr val="bg1"/>
              </a:solidFill>
            </a:endParaRPr>
          </a:p>
          <a:p>
            <a:endParaRPr lang="en-US" sz="1000" dirty="0" smtClean="0">
              <a:solidFill>
                <a:schemeClr val="bg1"/>
              </a:solidFill>
            </a:endParaRPr>
          </a:p>
          <a:p>
            <a:endParaRPr lang="en-CA" sz="1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8024" y="6309320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For Emergencies call 911</a:t>
            </a:r>
          </a:p>
          <a:p>
            <a:r>
              <a:rPr lang="en-US" sz="1000" dirty="0" smtClean="0">
                <a:solidFill>
                  <a:srgbClr val="FF0000"/>
                </a:solidFill>
              </a:rPr>
              <a:t>Report wildfires at *5555</a:t>
            </a:r>
            <a:endParaRPr lang="en-CA" sz="1000" dirty="0">
              <a:solidFill>
                <a:srgbClr val="FF0000"/>
              </a:solidFill>
            </a:endParaRPr>
          </a:p>
        </p:txBody>
      </p:sp>
      <p:pic>
        <p:nvPicPr>
          <p:cNvPr id="1028" name="Picture 4" descr="C:\Users\Ken Gibson\For_Work_Transfer\Bear awar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453336"/>
            <a:ext cx="417720" cy="22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05313" y="836712"/>
            <a:ext cx="4570944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318161"/>
            <a:ext cx="1254894" cy="1833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 descr="C:\Users\Ken Gibson\For_Work_Transfer\SIGN_MAKER_RESOURCES\RSTBC_Symbols\rec sites and trails symbols\rec sites and trails symbols\campfire n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453336"/>
            <a:ext cx="252028" cy="25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512" y="5301208"/>
            <a:ext cx="3018483" cy="108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29104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THOUGHTS?</a:t>
            </a:r>
            <a:endParaRPr lang="en-C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857890"/>
            <a:ext cx="5322739" cy="1918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Mount Macpherson Parking Lot</a:t>
            </a:r>
            <a:br>
              <a:rPr lang="en-CA" dirty="0" smtClean="0"/>
            </a:br>
            <a:r>
              <a:rPr lang="en-CA" dirty="0" smtClean="0"/>
              <a:t>Nordic Club / Bike Club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Clubs have requested 2 double kiosks-One for each club</a:t>
            </a:r>
          </a:p>
          <a:p>
            <a:r>
              <a:rPr lang="en-CA" dirty="0" smtClean="0"/>
              <a:t>Try to use same layout theme but bigger</a:t>
            </a: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8064" y="274638"/>
            <a:ext cx="3538736" cy="1143000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Nordic Club Map</a:t>
            </a:r>
            <a:endParaRPr lang="en-CA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4259320" cy="662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2240" y="274638"/>
            <a:ext cx="2160240" cy="1143000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Current Kiosk</a:t>
            </a:r>
            <a:endParaRPr lang="en-CA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2"/>
            <a:ext cx="6584402" cy="661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8264" y="836712"/>
            <a:ext cx="1944216" cy="2434282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Current Kiosk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Dog </a:t>
            </a:r>
            <a:br>
              <a:rPr lang="en-CA" dirty="0" smtClean="0"/>
            </a:br>
            <a:r>
              <a:rPr lang="en-CA" dirty="0" smtClean="0"/>
              <a:t>Rules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69306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Section 20 Rules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No Snowmobiles</a:t>
            </a:r>
          </a:p>
          <a:p>
            <a:r>
              <a:rPr lang="en-CA" dirty="0" smtClean="0"/>
              <a:t>Trail Fees</a:t>
            </a:r>
          </a:p>
          <a:p>
            <a:r>
              <a:rPr lang="en-CA" dirty="0" smtClean="0"/>
              <a:t>Parking Fees (Voluntary)</a:t>
            </a:r>
          </a:p>
          <a:p>
            <a:r>
              <a:rPr lang="en-CA" dirty="0" smtClean="0"/>
              <a:t>Dog Rules</a:t>
            </a:r>
          </a:p>
          <a:p>
            <a:r>
              <a:rPr lang="en-CA" dirty="0" smtClean="0"/>
              <a:t>Early Morning Parking?</a:t>
            </a:r>
          </a:p>
          <a:p>
            <a:r>
              <a:rPr lang="en-CA" dirty="0" smtClean="0"/>
              <a:t>Snowshoe rules?</a:t>
            </a:r>
          </a:p>
          <a:p>
            <a:r>
              <a:rPr lang="en-CA" dirty="0" smtClean="0"/>
              <a:t>Report violations</a:t>
            </a: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OTHER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THESE TRAILS ARE IN THE WORKING FOREST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6016" y="274638"/>
            <a:ext cx="3970784" cy="1143000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 Mountain Bike Trail Map</a:t>
            </a:r>
            <a:endParaRPr lang="en-CA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6632"/>
            <a:ext cx="4239252" cy="6597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0232" y="260648"/>
            <a:ext cx="2242592" cy="1143000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Current Kiosk</a:t>
            </a:r>
            <a:endParaRPr lang="en-CA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68792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MESSAGES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No motorized on Single Track</a:t>
            </a:r>
          </a:p>
          <a:p>
            <a:r>
              <a:rPr lang="en-CA" dirty="0" smtClean="0"/>
              <a:t>Clean vegetation prior to use to prevent noxious weeds.</a:t>
            </a:r>
          </a:p>
          <a:p>
            <a:r>
              <a:rPr lang="en-CA" dirty="0" smtClean="0"/>
              <a:t>Share the trail</a:t>
            </a:r>
          </a:p>
          <a:p>
            <a:r>
              <a:rPr lang="en-CA" dirty="0" smtClean="0"/>
              <a:t>These trails are in the working forest</a:t>
            </a:r>
          </a:p>
          <a:p>
            <a:r>
              <a:rPr lang="en-CA" dirty="0" smtClean="0"/>
              <a:t>Report wildfires</a:t>
            </a: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99592" y="1052736"/>
            <a:ext cx="7772400" cy="1362075"/>
          </a:xfrm>
        </p:spPr>
        <p:txBody>
          <a:bodyPr/>
          <a:lstStyle/>
          <a:p>
            <a:r>
              <a:rPr lang="en-CA" dirty="0" smtClean="0"/>
              <a:t>KEYTONE STANDARD BASIN</a:t>
            </a:r>
            <a:endParaRPr lang="en-CA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054" y="42475"/>
            <a:ext cx="6898309" cy="681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339752" y="219998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KEYSTONE STANDARD BASIN TRAIL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9254" y="908720"/>
            <a:ext cx="16244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Trail Description</a:t>
            </a:r>
            <a:endParaRPr lang="en-CA" sz="10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4186" y="3645024"/>
            <a:ext cx="3736303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6487" y="3861048"/>
            <a:ext cx="284857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Share the trail</a:t>
            </a:r>
          </a:p>
          <a:p>
            <a:r>
              <a:rPr lang="en-US" sz="1000" dirty="0" smtClean="0">
                <a:solidFill>
                  <a:schemeClr val="bg1"/>
                </a:solidFill>
              </a:rPr>
              <a:t>You are in important Mountain Caribou habitat.  Please stay well away from this endangered species.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sz="1000" dirty="0" smtClean="0">
                <a:solidFill>
                  <a:schemeClr val="bg1"/>
                </a:solidFill>
              </a:rPr>
              <a:t>Please </a:t>
            </a:r>
            <a:r>
              <a:rPr lang="en-US" sz="1000" dirty="0">
                <a:solidFill>
                  <a:schemeClr val="bg1"/>
                </a:solidFill>
              </a:rPr>
              <a:t>clean bike of vegetation prior to use to prevent the spread of noxious weeds</a:t>
            </a:r>
            <a:r>
              <a:rPr lang="en-US" sz="1000" dirty="0" smtClean="0">
                <a:solidFill>
                  <a:schemeClr val="bg1"/>
                </a:solidFill>
              </a:rPr>
              <a:t>.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sz="1000" dirty="0" smtClean="0">
                <a:solidFill>
                  <a:schemeClr val="bg1"/>
                </a:solidFill>
              </a:rPr>
              <a:t>Bike must be kept on trail.</a:t>
            </a:r>
          </a:p>
          <a:p>
            <a:endParaRPr lang="en-US" sz="1000" dirty="0" smtClean="0">
              <a:solidFill>
                <a:schemeClr val="bg1"/>
              </a:solidFill>
            </a:endParaRPr>
          </a:p>
          <a:p>
            <a:r>
              <a:rPr lang="en-US" sz="1000" dirty="0" smtClean="0">
                <a:solidFill>
                  <a:schemeClr val="bg1"/>
                </a:solidFill>
              </a:rPr>
              <a:t>Report violations to 1 866 837 7611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endParaRPr lang="en-US" sz="1000" dirty="0" smtClean="0">
              <a:solidFill>
                <a:schemeClr val="bg1"/>
              </a:solidFill>
            </a:endParaRPr>
          </a:p>
          <a:p>
            <a:endParaRPr lang="en-CA" sz="1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33112" y="5605816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For Emergencies call 911</a:t>
            </a:r>
          </a:p>
          <a:p>
            <a:r>
              <a:rPr lang="en-US" sz="1000" dirty="0" smtClean="0">
                <a:solidFill>
                  <a:srgbClr val="FF0000"/>
                </a:solidFill>
              </a:rPr>
              <a:t>Report wildfires at *5555</a:t>
            </a:r>
            <a:endParaRPr lang="en-CA" sz="1000" dirty="0">
              <a:solidFill>
                <a:srgbClr val="FF0000"/>
              </a:solidFill>
            </a:endParaRPr>
          </a:p>
        </p:txBody>
      </p:sp>
      <p:pic>
        <p:nvPicPr>
          <p:cNvPr id="2" name="Picture 2" descr="C:\Users\Ken Gibson\For_Work_Transfer\SIGN_MAKER_RESOURCES\RSTBC_Symbols\rec sites and trails symbols\rec sites and trails symbols\campfire n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6309320"/>
            <a:ext cx="252028" cy="25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6309320"/>
            <a:ext cx="273512" cy="268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Users\Ken Gibson\For_Work_Transfer\Bear awar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309320"/>
            <a:ext cx="417720" cy="22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35696" y="548680"/>
            <a:ext cx="4948917" cy="2919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556792"/>
            <a:ext cx="1326902" cy="1938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9104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Gorge Creek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Need to talk to CSRD (Kevin Clarkson)and people managing Last Spike Heritage Site</a:t>
            </a: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475"/>
            <a:ext cx="6898309" cy="681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483768" y="219998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GORGE CREEK TRAIL</a:t>
            </a:r>
            <a:endParaRPr lang="en-CA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149080"/>
            <a:ext cx="3592599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79512" y="4725145"/>
            <a:ext cx="284857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Trail Description</a:t>
            </a:r>
          </a:p>
          <a:p>
            <a:endParaRPr lang="en-US" sz="1000" dirty="0" smtClean="0">
              <a:solidFill>
                <a:schemeClr val="bg1"/>
              </a:solidFill>
            </a:endParaRPr>
          </a:p>
          <a:p>
            <a:endParaRPr lang="en-US" sz="1000" dirty="0" smtClean="0">
              <a:solidFill>
                <a:schemeClr val="bg1"/>
              </a:solidFill>
            </a:endParaRPr>
          </a:p>
          <a:p>
            <a:endParaRPr lang="en-US" sz="1000" dirty="0" smtClean="0">
              <a:solidFill>
                <a:schemeClr val="bg1"/>
              </a:solidFill>
            </a:endParaRPr>
          </a:p>
          <a:p>
            <a:r>
              <a:rPr lang="en-US" sz="1000" dirty="0" smtClean="0">
                <a:solidFill>
                  <a:schemeClr val="bg1"/>
                </a:solidFill>
              </a:rPr>
              <a:t>U</a:t>
            </a:r>
            <a:r>
              <a:rPr lang="en-CA" sz="1000" dirty="0" smtClean="0">
                <a:solidFill>
                  <a:schemeClr val="bg1"/>
                </a:solidFill>
              </a:rPr>
              <a:t>se caution when crossing the Trans Canada Highway</a:t>
            </a:r>
          </a:p>
          <a:p>
            <a:endParaRPr lang="en-CA" sz="1000" dirty="0" smtClean="0">
              <a:solidFill>
                <a:schemeClr val="bg1"/>
              </a:solidFill>
            </a:endParaRPr>
          </a:p>
          <a:p>
            <a:r>
              <a:rPr lang="en-CA" sz="1000" dirty="0" smtClean="0">
                <a:solidFill>
                  <a:schemeClr val="bg1"/>
                </a:solidFill>
              </a:rPr>
              <a:t>Hikers only-No bikes or motorized vehicles</a:t>
            </a:r>
          </a:p>
          <a:p>
            <a:endParaRPr lang="en-US" sz="1000" dirty="0" smtClean="0">
              <a:solidFill>
                <a:schemeClr val="bg1"/>
              </a:solidFill>
            </a:endParaRPr>
          </a:p>
          <a:p>
            <a:endParaRPr lang="en-US" sz="1000" dirty="0" smtClean="0">
              <a:solidFill>
                <a:schemeClr val="bg1"/>
              </a:solidFill>
            </a:endParaRPr>
          </a:p>
          <a:p>
            <a:endParaRPr lang="en-US" sz="1000" dirty="0" smtClean="0">
              <a:solidFill>
                <a:schemeClr val="bg1"/>
              </a:solidFill>
            </a:endParaRPr>
          </a:p>
          <a:p>
            <a:endParaRPr lang="en-US" sz="1000" dirty="0">
              <a:solidFill>
                <a:schemeClr val="bg1"/>
              </a:solidFill>
            </a:endParaRPr>
          </a:p>
          <a:p>
            <a:endParaRPr lang="en-US" sz="1000" dirty="0" smtClean="0">
              <a:solidFill>
                <a:schemeClr val="bg1"/>
              </a:solidFill>
            </a:endParaRPr>
          </a:p>
          <a:p>
            <a:endParaRPr lang="en-CA" sz="1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8024" y="6309320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For Emergencies call 911</a:t>
            </a:r>
          </a:p>
          <a:p>
            <a:r>
              <a:rPr lang="en-US" sz="1000" dirty="0" smtClean="0">
                <a:solidFill>
                  <a:srgbClr val="FF0000"/>
                </a:solidFill>
              </a:rPr>
              <a:t>Report wildfires at *5555</a:t>
            </a:r>
            <a:endParaRPr lang="en-CA" sz="1000" dirty="0">
              <a:solidFill>
                <a:srgbClr val="FF0000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6453336"/>
            <a:ext cx="273512" cy="268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Users\Ken Gibson\For_Work_Transfer\Bear awar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453336"/>
            <a:ext cx="417720" cy="22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764704"/>
            <a:ext cx="6739135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708920"/>
            <a:ext cx="1035207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508104" y="1412776"/>
            <a:ext cx="1296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Last Spike Heritage Site</a:t>
            </a:r>
            <a:endParaRPr lang="en-CA" dirty="0"/>
          </a:p>
        </p:txBody>
      </p:sp>
      <p:pic>
        <p:nvPicPr>
          <p:cNvPr id="14" name="Picture 2" descr="C:\Users\Ken Gibson\For_Work_Transfer\SIGN_MAKER_RESOURCES\RSTBC_Symbols\rec sites and trails symbols\rec sites and trails symbols\campfire no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6453336"/>
            <a:ext cx="252028" cy="25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619672" y="6381328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 smtClean="0">
                <a:solidFill>
                  <a:schemeClr val="bg1"/>
                </a:solidFill>
              </a:rPr>
              <a:t>These trails are in the</a:t>
            </a:r>
          </a:p>
          <a:p>
            <a:r>
              <a:rPr lang="en-CA" sz="1000" dirty="0" smtClean="0">
                <a:solidFill>
                  <a:schemeClr val="bg1"/>
                </a:solidFill>
              </a:rPr>
              <a:t> working Forest</a:t>
            </a:r>
            <a:endParaRPr lang="en-CA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104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WESTSIDE MOTORCYCLE TRAILS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Signage to help out with acceptance</a:t>
            </a:r>
          </a:p>
          <a:p>
            <a:r>
              <a:rPr lang="en-CA" dirty="0" smtClean="0"/>
              <a:t>Signage for directing people to the track</a:t>
            </a:r>
          </a:p>
          <a:p>
            <a:r>
              <a:rPr lang="en-CA" dirty="0" smtClean="0"/>
              <a:t>Signage for asking people not to unload or use certain trails</a:t>
            </a:r>
            <a:endParaRPr lang="en-CA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THOUGHTS?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808"/>
            <a:ext cx="7477125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2614</TotalTime>
  <Words>1341</Words>
  <Application>Microsoft Office PowerPoint</Application>
  <PresentationFormat>On-screen Show (4:3)</PresentationFormat>
  <Paragraphs>278</Paragraphs>
  <Slides>53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Office Theme</vt:lpstr>
      <vt:lpstr>KIOSK STANDARDS AND IDEAS</vt:lpstr>
      <vt:lpstr>Agenda</vt:lpstr>
      <vt:lpstr>Small Standard Kiosk -Template  </vt:lpstr>
      <vt:lpstr>Standard Small Kisk</vt:lpstr>
      <vt:lpstr>Slide 5</vt:lpstr>
      <vt:lpstr>Standard Large Kiosk</vt:lpstr>
      <vt:lpstr>Slide 7</vt:lpstr>
      <vt:lpstr>10 Element of a Kiosk Sign (IMBA)</vt:lpstr>
      <vt:lpstr>KEY DIRECTION</vt:lpstr>
      <vt:lpstr>Map</vt:lpstr>
      <vt:lpstr>Map Legend</vt:lpstr>
      <vt:lpstr>Trail Information</vt:lpstr>
      <vt:lpstr>Emergency Contacts</vt:lpstr>
      <vt:lpstr>Location Identification</vt:lpstr>
      <vt:lpstr>Volunteer Information</vt:lpstr>
      <vt:lpstr>Trail Difficulty Ratings</vt:lpstr>
      <vt:lpstr>Slide 17</vt:lpstr>
      <vt:lpstr>Risk and Hazard Warnings</vt:lpstr>
      <vt:lpstr>WILDFIRE MESSAGING?</vt:lpstr>
      <vt:lpstr>Safety / Responsible Trail Etiquette  </vt:lpstr>
      <vt:lpstr>Safety / Responsible Trail Etiquette  Need to Revamp</vt:lpstr>
      <vt:lpstr>OTHER EXAMPLES-BIKE PARK</vt:lpstr>
      <vt:lpstr>Rules and Regulations</vt:lpstr>
      <vt:lpstr>KEY MESSAGES</vt:lpstr>
      <vt:lpstr>PROOFS</vt:lpstr>
      <vt:lpstr>WANTED FROM CLUB?</vt:lpstr>
      <vt:lpstr>Example</vt:lpstr>
      <vt:lpstr>Slide 28</vt:lpstr>
      <vt:lpstr>Slide 29</vt:lpstr>
      <vt:lpstr>Slide 30</vt:lpstr>
      <vt:lpstr>BEGBIE BLUFFS</vt:lpstr>
      <vt:lpstr>Begbie Kiosk (From Oct 14, 2010 Meeting)</vt:lpstr>
      <vt:lpstr>Slide 33</vt:lpstr>
      <vt:lpstr>Trail Signs</vt:lpstr>
      <vt:lpstr>FIBREGLASS VS WOOD</vt:lpstr>
      <vt:lpstr>Sproat Mountain Hiking and ATV Trail</vt:lpstr>
      <vt:lpstr>Slide 37</vt:lpstr>
      <vt:lpstr>THOUGHTS?</vt:lpstr>
      <vt:lpstr>Mount Macpherson Parking Lot Nordic Club / Bike Club</vt:lpstr>
      <vt:lpstr>Nordic Club Map</vt:lpstr>
      <vt:lpstr>Current Kiosk</vt:lpstr>
      <vt:lpstr>Current Kiosk  Dog  Rules  </vt:lpstr>
      <vt:lpstr>Section 20 Rules</vt:lpstr>
      <vt:lpstr>OTHER</vt:lpstr>
      <vt:lpstr> Mountain Bike Trail Map</vt:lpstr>
      <vt:lpstr>Current Kiosk</vt:lpstr>
      <vt:lpstr>MESSAGES</vt:lpstr>
      <vt:lpstr>KEYTONE STANDARD BASIN</vt:lpstr>
      <vt:lpstr>Slide 49</vt:lpstr>
      <vt:lpstr>Gorge Creek</vt:lpstr>
      <vt:lpstr>Slide 51</vt:lpstr>
      <vt:lpstr>WESTSIDE MOTORCYCLE TRAILS</vt:lpstr>
      <vt:lpstr>THOUGHTS?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 Gibson</dc:creator>
  <cp:lastModifiedBy>Krgibson</cp:lastModifiedBy>
  <cp:revision>143</cp:revision>
  <dcterms:created xsi:type="dcterms:W3CDTF">2011-04-08T23:56:27Z</dcterms:created>
  <dcterms:modified xsi:type="dcterms:W3CDTF">2011-06-29T03:31:29Z</dcterms:modified>
</cp:coreProperties>
</file>